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15"/>
  </p:notesMasterIdLst>
  <p:handoutMasterIdLst>
    <p:handoutMasterId r:id="rId16"/>
  </p:handoutMasterIdLst>
  <p:sldIdLst>
    <p:sldId id="263" r:id="rId2"/>
    <p:sldId id="526" r:id="rId3"/>
    <p:sldId id="527" r:id="rId4"/>
    <p:sldId id="528" r:id="rId5"/>
    <p:sldId id="529" r:id="rId6"/>
    <p:sldId id="530" r:id="rId7"/>
    <p:sldId id="531" r:id="rId8"/>
    <p:sldId id="532" r:id="rId9"/>
    <p:sldId id="533" r:id="rId10"/>
    <p:sldId id="534" r:id="rId11"/>
    <p:sldId id="535" r:id="rId12"/>
    <p:sldId id="537" r:id="rId13"/>
    <p:sldId id="464" r:id="rId1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422"/>
    <a:srgbClr val="861E86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233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932"/>
        <p:guide pos="221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15: Marketing Ethics and Social Responsibility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Business Ethics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Marketing Ethics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Professional Ethics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Corporate Social Responsibility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Ethic/Environment Oriented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Ethic/Environment Oriented Marketing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การตลาด 3.0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52381" y="1916832"/>
            <a:ext cx="75520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/>
              <a:t>การตลาด 3.0 เป็นการตลาดที่ถูกขับเคลื่อนโดยคุณค่า (ของความเป็นมนุษย์) ซึ่งได้พัฒนามาจาก การตลาด 1.0 </a:t>
            </a:r>
          </a:p>
          <a:p>
            <a:r>
              <a:rPr lang="th-TH" sz="2000" dirty="0" smtClean="0"/>
              <a:t>ที่เน้นที่สินค้า และ การตลาด 2.0 ที่มุ่งไปที่ลูกค้า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34797" y="3212976"/>
            <a:ext cx="6633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การเปลี่ยนแปลงของการตลาดที่สำคัญอันนำไปสู่การตลาด 3.0 ได้แก่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3861048"/>
            <a:ext cx="66207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2800" b="1" dirty="0" smtClean="0"/>
              <a:t>ยุคแห่งการมีส่วนร่วมและการตลาดแบบร่วมมือกัน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2800" b="1" dirty="0" smtClean="0"/>
              <a:t>ยุคแห่งความขัดแย้งของโลกา</a:t>
            </a:r>
            <a:r>
              <a:rPr lang="th-TH" sz="2800" b="1" dirty="0" err="1" smtClean="0"/>
              <a:t>ภิวัตน์</a:t>
            </a:r>
            <a:r>
              <a:rPr lang="th-TH" sz="2800" b="1" dirty="0" smtClean="0"/>
              <a:t>และการตลาดเชิงวัฒนธรรม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2800" b="1" dirty="0" smtClean="0"/>
              <a:t>ยุคแห่งสังคมสร้างสรรค์และการตลาดเชิงจิตวิญญาณมนุษย์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Ethic/Environment Oriented Marketing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703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3">
                    <a:lumMod val="50000"/>
                  </a:schemeClr>
                </a:solidFill>
              </a:rPr>
              <a:t>การตลาดสีเขียว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(Green Marketing)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1988840"/>
            <a:ext cx="716093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การตระหนักถึงการอนุรักษ์สิ่งแวดล้อมคือกระแสหลักในปัจจุบัน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การตระหนักถึงสิ่งแวดล้อมเป็นสิ่งที่วิเศษ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สินค้าที่อนุรักษ์สิ่งแวดล้อมมีคุณภาพเท่าหรือดีกว่า และมีราคาสูงกว่าสินค้าปกติ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การอนุรักษ์สิ่งแวดล้อมเป็นแรงบันดาลใจในการผลิตสินค้านวัตกรรมซึ่งมีคุณค่าในสายตาผู้บริโภค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เสริมสร้างตราสินค้าให้มีความแข็งแรง และสร้างความแข็งแกร่งให้กับบริษัท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คุณค่าจะเป็นตัวนำให้ผู้บริโภคเกิดการซื้อ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การพิจารณาช่วงอายุของซากสินค้าเป็นสิ่งที่จำเป็น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ชื่อเสียงของผู้ผลิตหรือผู้จำหน่ายเป็นสิ่งที่ผู้บริโภคให้ความสำคัญ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ประโยชน์ต่อผู้บริโภค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ธุรกิจคือปรัชญา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ความยั่งยืนเป็นการตอบสนองความต้องการที่สำคัญของลูกค้า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และในปัจจุบันจะถูกหลอมรวมไปกับคุณภาพของสินค้าในทุกแง่มุม</a:t>
            </a:r>
            <a:r>
              <a:rPr lang="th-TH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Ethic/Environment Oriented Marketing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703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accent3">
                    <a:lumMod val="50000"/>
                  </a:schemeClr>
                </a:solidFill>
              </a:rPr>
              <a:t>การตลาดสีเขียว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(Green Marketing)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1709" y="1988840"/>
            <a:ext cx="750077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แนวคิดใหม่เกี่ยวกับการผลิตสินค้าที่อนุรักษ์สิ่งแวดล้อมให้มากที่สุดจะมีผลกระทบน้อย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ผู้บริโภคไม่เพียงแต่ต้องการสินค้า แต่ผู้บริโภคยังต้องการการบริการที่ตอบสนองความต้องการอีกด้วย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ผู้บริโภคจะซื้อและเชื่อมั่นในตราสินค้าด้วยการสนทนาและให้ความรู้จากสื่อที่หลากหลาย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ผู้บริโภคที่ให้ความสนใจการอนุรักษ์สิ่งแวดล้อมจะได้รับอิทธิพลอย่างมาก โดยการแนะนำของเพื่อน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ครอบครัว และบุคคลหรือหน่วยงานอื่น ๆ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ผู้บริโภคที่อนุรักษ์สิ่งแวดล้อมจะเชื่อมั่นในตราสินค้าที่เปิดเผยทุก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ผู้บริโภคที่อนุรักษ์สิ่งแวดล้อมไม่ได้คาดหวังความสมบูรณ์แบบ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กลุ่มผู้รณรงค์อนุรักษ์สิ่งแวดล้อมไม่ใช่ศัตรูอีกต่อไป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เกือบทุกคนถือได้ว่าเป็นผู้มีส่วนได้ส่วนเสียกับธุรกิจ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ความเป็นของแท้จริง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11"/>
            </a:pPr>
            <a:r>
              <a:rPr lang="th-TH" sz="2000" b="1" dirty="0" smtClean="0">
                <a:solidFill>
                  <a:schemeClr val="accent3">
                    <a:lumMod val="50000"/>
                  </a:schemeClr>
                </a:solidFill>
              </a:rPr>
              <a:t>รักษาความง่าย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15: Marketing Ethics and Social Responsibility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Business Ethics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445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ปัจจัยที่นำไปสู่จริยธรรมทางธุรกิจ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35065" y="2204864"/>
            <a:ext cx="337303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ความต้องการของผู้ถือหุ้น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แรงกดดันจากลูกค้า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เหตุการณ์ฉ้อโกงทางธุรกิจ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การแข่งขันทางธุรกิจ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กระแสโลกา</a:t>
            </a:r>
            <a:r>
              <a:rPr lang="th-TH" sz="3200" b="1" dirty="0" err="1" smtClean="0">
                <a:solidFill>
                  <a:srgbClr val="0070C0"/>
                </a:solidFill>
              </a:rPr>
              <a:t>ภิวัตน์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Business Ethics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ประโยชน์ของการดำเนินธุรกิจตามหลักจริยธรรม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32390" y="2132856"/>
            <a:ext cx="26276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ประโยชน์ภายใน</a:t>
            </a:r>
            <a:r>
              <a:rPr lang="th-TH" sz="3200" dirty="0" smtClean="0">
                <a:solidFill>
                  <a:srgbClr val="0070C0"/>
                </a:solidFill>
              </a:rPr>
              <a:t> </a:t>
            </a:r>
            <a:endParaRPr lang="en-US" sz="3200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ประโยชน์ภายนอก 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Business Ethics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5880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ปัจจัยที่ทำให้พนักงานไม่ปฏิบัติตามหลักจริยธรรมทางธุรกิจ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2132856"/>
            <a:ext cx="52565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ปัจจัยที่เกิดจากตัวพนักงานเอง</a:t>
            </a:r>
            <a:r>
              <a:rPr lang="th-TH" sz="3200" dirty="0" smtClean="0">
                <a:solidFill>
                  <a:srgbClr val="0070C0"/>
                </a:solidFill>
              </a:rPr>
              <a:t> </a:t>
            </a:r>
            <a:endParaRPr lang="en-US" sz="3200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 smtClean="0">
                <a:solidFill>
                  <a:srgbClr val="0070C0"/>
                </a:solidFill>
              </a:rPr>
              <a:t>ปัจจัยที่เกิดจากการบริหารจัดการของธุรกิจ</a:t>
            </a:r>
            <a:r>
              <a:rPr lang="th-TH" sz="3200" dirty="0" smtClean="0">
                <a:solidFill>
                  <a:srgbClr val="0070C0"/>
                </a:solidFill>
              </a:rPr>
              <a:t> 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Marketing Ethics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509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การตลาดสำหรับผู้บริโภคที่เป็นเด็ก</a:t>
            </a:r>
            <a:endParaRPr lang="en-US" sz="2800" b="1" dirty="0"/>
          </a:p>
        </p:txBody>
      </p:sp>
      <p:pic>
        <p:nvPicPr>
          <p:cNvPr id="1026" name="Picture 2" descr="IMG_31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3245" y="2564904"/>
            <a:ext cx="3478795" cy="2448272"/>
          </a:xfrm>
          <a:prstGeom prst="rect">
            <a:avLst/>
          </a:prstGeom>
          <a:noFill/>
        </p:spPr>
      </p:pic>
      <p:pic>
        <p:nvPicPr>
          <p:cNvPr id="1027" name="Picture 3" descr="IMG_31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539" y="2636912"/>
            <a:ext cx="215678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Professional Ethics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015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จรรยาบรรณนักการตลาดไทย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2191504"/>
            <a:ext cx="442621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/>
              <a:t> </a:t>
            </a:r>
            <a:r>
              <a:rPr lang="th-TH" sz="2400" b="1" dirty="0" smtClean="0"/>
              <a:t>จรรยาบรรณด้านการพัฒนาผลิตภัณฑ์และบริการ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จรรยาบรรณด้านการตั้งราคา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จรรยาบรรณด้านการกระจายสินค้า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จรรยาบรรณด้านการส่งเสริมการขาย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จรรยาบรรณด้านการวิจัยตลาด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ข้อพึงปฏิบัติเกี่ยวกับสัมพันธภาพองค์กร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ข้อพึงปฏิบัติเกี่ยวกับสภาพแวดล้อม 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Corporate Social Responsibility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4344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Corporate Social Responsibility Theories</a:t>
            </a:r>
            <a:endParaRPr lang="en-US" sz="2800" b="1" dirty="0"/>
          </a:p>
        </p:txBody>
      </p:sp>
      <p:pic>
        <p:nvPicPr>
          <p:cNvPr id="6" name="Picture 5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2128" y="2276872"/>
            <a:ext cx="7524328" cy="2199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Corporate Social Responsibility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3459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Corporate Social Responsibility</a:t>
            </a:r>
            <a:endParaRPr lang="en-US" sz="2800" b="1" dirty="0"/>
          </a:p>
        </p:txBody>
      </p:sp>
      <p:pic>
        <p:nvPicPr>
          <p:cNvPr id="7" name="Picture 6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204864"/>
            <a:ext cx="7832545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Ethic/Environment Oriented Marketing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7237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ข้อพึงระวังของการตลาดเชื่อมโยงกับการกุศล </a:t>
            </a:r>
            <a:r>
              <a:rPr lang="en-US" sz="2800" b="1" dirty="0" smtClean="0"/>
              <a:t>(Cause-related marketing)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45179" y="2204864"/>
            <a:ext cx="310694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2800" b="1" dirty="0" smtClean="0">
                <a:solidFill>
                  <a:srgbClr val="0070C0"/>
                </a:solidFill>
              </a:rPr>
              <a:t>ความมุ่งมั่น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 smtClean="0">
                <a:solidFill>
                  <a:srgbClr val="0070C0"/>
                </a:solidFill>
              </a:rPr>
              <a:t>ความโปร่งใส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 smtClean="0">
                <a:solidFill>
                  <a:srgbClr val="0070C0"/>
                </a:solidFill>
              </a:rPr>
              <a:t>องค์กรผู้ได้รับผลประโยชน์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 smtClean="0">
                <a:solidFill>
                  <a:srgbClr val="0070C0"/>
                </a:solidFill>
              </a:rPr>
              <a:t>การใช้จ่ายเงินขององค์กร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 smtClean="0">
                <a:solidFill>
                  <a:srgbClr val="0070C0"/>
                </a:solidFill>
              </a:rPr>
              <a:t>คุณค่าต่อผู้บริโภค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10868</TotalTime>
  <Words>498</Words>
  <Application>Microsoft Office PowerPoint</Application>
  <PresentationFormat>On-screen Show (4:3)</PresentationFormat>
  <Paragraphs>89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1163</cp:revision>
  <dcterms:created xsi:type="dcterms:W3CDTF">2011-07-14T07:15:29Z</dcterms:created>
  <dcterms:modified xsi:type="dcterms:W3CDTF">2012-09-16T03:57:59Z</dcterms:modified>
</cp:coreProperties>
</file>